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70" r:id="rId10"/>
    <p:sldId id="271" r:id="rId11"/>
    <p:sldId id="272" r:id="rId12"/>
    <p:sldId id="268" r:id="rId13"/>
    <p:sldId id="273" r:id="rId14"/>
    <p:sldId id="269" r:id="rId15"/>
    <p:sldId id="276" r:id="rId16"/>
    <p:sldId id="274" r:id="rId17"/>
    <p:sldId id="275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3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343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11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47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64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88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62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28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91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2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4A244-6F6E-4810-949E-08FCFD8431E1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7D565CE-B5F9-40DA-B7F3-4739A4DCAD7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6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13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wm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1E267-7425-451A-9D4E-86AC18E98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633" y="619023"/>
            <a:ext cx="10108733" cy="2387600"/>
          </a:xfrm>
        </p:spPr>
        <p:txBody>
          <a:bodyPr/>
          <a:lstStyle/>
          <a:p>
            <a:pPr algn="ctr"/>
            <a:r>
              <a:rPr lang="en-US" altLang="ko-KR" sz="3600" dirty="0"/>
              <a:t>HRD 2</a:t>
            </a:r>
            <a:r>
              <a:rPr lang="ko-KR" altLang="en-US" sz="3600" dirty="0"/>
              <a:t>차 프로젝트</a:t>
            </a:r>
            <a:br>
              <a:rPr lang="en-US" altLang="ko-KR" dirty="0"/>
            </a:br>
            <a:r>
              <a:rPr lang="en-US" altLang="ko-KR" dirty="0"/>
              <a:t>TCP/IP </a:t>
            </a:r>
            <a:r>
              <a:rPr lang="ko-KR" altLang="en-US" dirty="0"/>
              <a:t>통신 탐구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E6E9EB-A0DE-43EF-8657-2CBE4425C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765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3200" dirty="0"/>
              <a:t>김기민</a:t>
            </a:r>
            <a:endParaRPr lang="en-US" altLang="ko-KR" sz="3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308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CDAD4-1663-42DB-935D-DF31974E4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506980"/>
            <a:ext cx="9797554" cy="2959365"/>
          </a:xfrm>
        </p:spPr>
        <p:txBody>
          <a:bodyPr/>
          <a:lstStyle/>
          <a:p>
            <a:r>
              <a:rPr lang="ko-KR" altLang="en-US" dirty="0"/>
              <a:t>서버 소켓 객체를 생성하여 서버가 클라이언트의 연결 요청을 받아들일 수 있는 소켓을 만든다</a:t>
            </a:r>
            <a:r>
              <a:rPr lang="en-US" altLang="ko-KR" dirty="0"/>
              <a:t>.</a:t>
            </a:r>
            <a:r>
              <a:rPr lang="ko-KR" altLang="en-US" dirty="0"/>
              <a:t> 이 소켓은 </a:t>
            </a:r>
            <a:r>
              <a:rPr lang="en-US" altLang="ko-KR" dirty="0"/>
              <a:t>local host(127.0.0.1)</a:t>
            </a:r>
            <a:r>
              <a:rPr lang="ko-KR" altLang="en-US" dirty="0"/>
              <a:t>와 </a:t>
            </a:r>
            <a:r>
              <a:rPr lang="en-US" altLang="ko-KR" dirty="0"/>
              <a:t>9999</a:t>
            </a:r>
            <a:r>
              <a:rPr lang="ko-KR" altLang="en-US" dirty="0"/>
              <a:t>포트에 바인딩하며 클라이언트는 이 정보를 통해 서버와 연결한다</a:t>
            </a:r>
            <a:r>
              <a:rPr lang="en-US" altLang="ko-KR" dirty="0"/>
              <a:t>.  </a:t>
            </a:r>
            <a:r>
              <a:rPr lang="en-US" altLang="ko-KR" dirty="0" err="1"/>
              <a:t>Socket.SOCK_STREAM</a:t>
            </a:r>
            <a:r>
              <a:rPr lang="ko-KR" altLang="en-US" dirty="0"/>
              <a:t>을 통해 </a:t>
            </a:r>
            <a:r>
              <a:rPr lang="en-US" altLang="ko-KR" dirty="0"/>
              <a:t>TCP</a:t>
            </a:r>
            <a:r>
              <a:rPr lang="ko-KR" altLang="en-US" dirty="0"/>
              <a:t> 소켓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바인딩은 소켓을 특정 </a:t>
            </a:r>
            <a:r>
              <a:rPr lang="en-US" altLang="ko-KR" dirty="0"/>
              <a:t>IP</a:t>
            </a:r>
            <a:r>
              <a:rPr lang="ko-KR" altLang="en-US" dirty="0"/>
              <a:t>주소와 포트번호와 연결하는 과정으로 이를 통해 클라이언트로 부터의 연결 요청을 수신 및 </a:t>
            </a:r>
            <a:r>
              <a:rPr lang="en-US" altLang="ko-KR" dirty="0"/>
              <a:t>accept()</a:t>
            </a:r>
            <a:r>
              <a:rPr lang="ko-KR" altLang="en-US" dirty="0"/>
              <a:t>함수를 통해 처리한다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F3683A-5ACA-423E-ABA4-C2F9184556D5}"/>
              </a:ext>
            </a:extLst>
          </p:cNvPr>
          <p:cNvSpPr/>
          <p:nvPr/>
        </p:nvSpPr>
        <p:spPr>
          <a:xfrm>
            <a:off x="7397068" y="1031855"/>
            <a:ext cx="4271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Server Code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F598A-99E7-418E-A33D-F7755FD5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874395"/>
            <a:ext cx="68961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5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608C4-650B-4CB8-9933-7E00A96A2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453640"/>
            <a:ext cx="9603275" cy="301270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클라이언트 연결을 수락하고 새로운 클라이언트에 대해 </a:t>
            </a:r>
            <a:r>
              <a:rPr lang="en-US" altLang="ko-KR" dirty="0" err="1"/>
              <a:t>handle_client</a:t>
            </a:r>
            <a:r>
              <a:rPr lang="en-US" altLang="ko-KR" dirty="0"/>
              <a:t>()</a:t>
            </a:r>
            <a:r>
              <a:rPr lang="ko-KR" altLang="en-US" dirty="0"/>
              <a:t>함수를 호출하는 루프를 구성한다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‘while True’</a:t>
            </a:r>
            <a:r>
              <a:rPr lang="ko-KR" altLang="en-US" dirty="0"/>
              <a:t>는 무한 루프를 의미하며 이 루프를 돌며 클라이언트의 연결을 수락 및 소통한다</a:t>
            </a:r>
            <a:endParaRPr lang="en-US" altLang="ko-KR" dirty="0"/>
          </a:p>
          <a:p>
            <a:r>
              <a:rPr lang="en-US" altLang="ko-KR" dirty="0" err="1"/>
              <a:t>server_socket.accept</a:t>
            </a:r>
            <a:r>
              <a:rPr lang="en-US" altLang="ko-KR" dirty="0"/>
              <a:t>()</a:t>
            </a:r>
            <a:r>
              <a:rPr lang="ko-KR" altLang="en-US" dirty="0"/>
              <a:t>은 새로운 클라이언트의 연결요청이 </a:t>
            </a:r>
            <a:r>
              <a:rPr lang="ko-KR" altLang="en-US" dirty="0" err="1"/>
              <a:t>있을때까지</a:t>
            </a:r>
            <a:r>
              <a:rPr lang="ko-KR" altLang="en-US" dirty="0"/>
              <a:t> 대기 및 </a:t>
            </a:r>
            <a:r>
              <a:rPr lang="ko-KR" altLang="en-US" dirty="0" err="1"/>
              <a:t>요청시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en-US" altLang="ko-KR" dirty="0" err="1"/>
              <a:t>client_sockt</a:t>
            </a:r>
            <a:r>
              <a:rPr lang="en-US" altLang="ko-KR" dirty="0"/>
              <a:t>’ </a:t>
            </a:r>
            <a:r>
              <a:rPr lang="ko-KR" altLang="en-US" dirty="0"/>
              <a:t>과 </a:t>
            </a:r>
            <a:r>
              <a:rPr lang="en-US" altLang="ko-KR" dirty="0"/>
              <a:t>’</a:t>
            </a:r>
            <a:r>
              <a:rPr lang="en-US" altLang="ko-KR" dirty="0" err="1"/>
              <a:t>client_address</a:t>
            </a:r>
            <a:r>
              <a:rPr lang="en-US" altLang="ko-KR" dirty="0"/>
              <a:t>’</a:t>
            </a:r>
            <a:r>
              <a:rPr lang="ko-KR" altLang="en-US" dirty="0"/>
              <a:t>를 반환</a:t>
            </a:r>
            <a:endParaRPr lang="en-US" altLang="ko-KR" dirty="0"/>
          </a:p>
          <a:p>
            <a:r>
              <a:rPr lang="en-US" altLang="ko-KR" dirty="0" err="1"/>
              <a:t>handle_client</a:t>
            </a:r>
            <a:r>
              <a:rPr lang="en-US" altLang="ko-KR" dirty="0"/>
              <a:t>()</a:t>
            </a:r>
            <a:r>
              <a:rPr lang="ko-KR" altLang="en-US" dirty="0"/>
              <a:t>함수를 호출해 클라이언트와의 소통한다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86AFB3-8260-4C2A-BA70-55035396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" y="712470"/>
            <a:ext cx="6153150" cy="1562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C5C4A0-955D-4520-A19C-B46E554849D8}"/>
              </a:ext>
            </a:extLst>
          </p:cNvPr>
          <p:cNvSpPr/>
          <p:nvPr/>
        </p:nvSpPr>
        <p:spPr>
          <a:xfrm>
            <a:off x="7397068" y="1031855"/>
            <a:ext cx="4271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Server Code</a:t>
            </a:r>
          </a:p>
        </p:txBody>
      </p:sp>
    </p:spTree>
    <p:extLst>
      <p:ext uri="{BB962C8B-B14F-4D97-AF65-F5344CB8AC3E}">
        <p14:creationId xmlns:p14="http://schemas.microsoft.com/office/powerpoint/2010/main" val="380132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FE9836-B668-4741-8BA5-C6E8CCED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26" y="91440"/>
            <a:ext cx="6193651" cy="5791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3201DC-9685-4A9E-8DF4-1A4759FC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694" y="91440"/>
            <a:ext cx="555130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2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A4D4EC-FB04-4F1F-939E-A7BC34FEA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740" y="1889760"/>
            <a:ext cx="7033260" cy="4244340"/>
          </a:xfrm>
        </p:spPr>
        <p:txBody>
          <a:bodyPr>
            <a:normAutofit/>
          </a:bodyPr>
          <a:lstStyle/>
          <a:p>
            <a:r>
              <a:rPr lang="en-US" altLang="ko-KR" sz="1600" dirty="0" err="1"/>
              <a:t>handle_client</a:t>
            </a:r>
            <a:r>
              <a:rPr lang="en-US" altLang="ko-KR" sz="1600" dirty="0"/>
              <a:t>()</a:t>
            </a:r>
            <a:r>
              <a:rPr lang="ko-KR" altLang="en-US" sz="1600" dirty="0"/>
              <a:t> 함수에서는 클라이언트와 소통을 하는데 함수 호출 시 초기화로 </a:t>
            </a:r>
            <a:r>
              <a:rPr lang="en-US" altLang="ko-KR" sz="1600" dirty="0"/>
              <a:t>LED</a:t>
            </a:r>
            <a:r>
              <a:rPr lang="ko-KR" altLang="en-US" sz="1600" dirty="0"/>
              <a:t>를 모두 끄고</a:t>
            </a:r>
            <a:r>
              <a:rPr lang="en-US" altLang="ko-KR" sz="1600" dirty="0"/>
              <a:t>, </a:t>
            </a:r>
            <a:r>
              <a:rPr lang="ko-KR" altLang="en-US" sz="1600" dirty="0"/>
              <a:t>환영 메시지를 보낸다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클라이언트에서 답변을 보내면 계속해서 이를 받고 검증 후 클라이언트에게 스트라이크와 볼 값을 보낸다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답변이 </a:t>
            </a:r>
            <a:r>
              <a:rPr lang="en-US" altLang="ko-KR" sz="1600" dirty="0"/>
              <a:t>3</a:t>
            </a:r>
            <a:r>
              <a:rPr lang="ko-KR" altLang="en-US" sz="1600" dirty="0"/>
              <a:t>개의 숫자로 이루어지지 않았다면 다시하라는 메시지 전송 후 입력을 기다린다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후 결과값에 따라 </a:t>
            </a:r>
            <a:r>
              <a:rPr lang="en-US" altLang="ko-KR" sz="1600" dirty="0"/>
              <a:t>LED</a:t>
            </a:r>
            <a:r>
              <a:rPr lang="ko-KR" altLang="en-US" sz="1600" dirty="0"/>
              <a:t>의 차이를 보인다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클라이언트에서 서버로 연결을 수립하고 서버는 클라이언트로부터 데이터를 수신해 네트워크 프로그래밍의 기본개념을 이해한다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A67973-F4B2-452A-9A2D-353DCB4D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" y="1889760"/>
            <a:ext cx="4928235" cy="38712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92EE94-9132-4104-BF2D-97531307645A}"/>
              </a:ext>
            </a:extLst>
          </p:cNvPr>
          <p:cNvSpPr/>
          <p:nvPr/>
        </p:nvSpPr>
        <p:spPr>
          <a:xfrm>
            <a:off x="3960448" y="635615"/>
            <a:ext cx="4271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Server Code</a:t>
            </a:r>
          </a:p>
        </p:txBody>
      </p:sp>
    </p:spTree>
    <p:extLst>
      <p:ext uri="{BB962C8B-B14F-4D97-AF65-F5344CB8AC3E}">
        <p14:creationId xmlns:p14="http://schemas.microsoft.com/office/powerpoint/2010/main" val="83389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49090-B25D-43D8-A793-A13E8CAEA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" y="2926080"/>
            <a:ext cx="10835640" cy="3147060"/>
          </a:xfrm>
        </p:spPr>
        <p:txBody>
          <a:bodyPr/>
          <a:lstStyle/>
          <a:p>
            <a:r>
              <a:rPr lang="ko-KR" altLang="en-US" dirty="0"/>
              <a:t>현재 연결된 클라이언트의 소켓을 닫는 역할을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함수를 호출해 클라이언트 소켓을 명시적으로 닫아 연결을 끊고 리소스를 해제해 다른 클라이언트와의 연결을 처리하는데 도움을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A3941-EFB6-4B4E-AC7C-F75FE2AA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1217295"/>
            <a:ext cx="5570109" cy="17087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0EADC-1480-4575-887F-89527633B188}"/>
              </a:ext>
            </a:extLst>
          </p:cNvPr>
          <p:cNvSpPr/>
          <p:nvPr/>
        </p:nvSpPr>
        <p:spPr>
          <a:xfrm>
            <a:off x="6501661" y="955655"/>
            <a:ext cx="4271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Server Code</a:t>
            </a:r>
          </a:p>
        </p:txBody>
      </p:sp>
    </p:spTree>
    <p:extLst>
      <p:ext uri="{BB962C8B-B14F-4D97-AF65-F5344CB8AC3E}">
        <p14:creationId xmlns:p14="http://schemas.microsoft.com/office/powerpoint/2010/main" val="413364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FAE293-1790-456A-99A3-FC5EF9943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run_client</a:t>
            </a:r>
            <a:r>
              <a:rPr lang="en-US" altLang="ko-KR" dirty="0"/>
              <a:t>()’ </a:t>
            </a:r>
            <a:r>
              <a:rPr lang="ko-KR" altLang="en-US" dirty="0"/>
              <a:t>함수를 호출해 게임을 시작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서버와의 연결 설정 및 소켓통신 시작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받은 환영 </a:t>
            </a:r>
            <a:r>
              <a:rPr lang="ko-KR" altLang="en-US" dirty="0" err="1"/>
              <a:t>메세지</a:t>
            </a:r>
            <a:r>
              <a:rPr lang="ko-KR" altLang="en-US" dirty="0"/>
              <a:t> 출력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남은 기회가 있는 동안 사용자로부터 숫자 입력 및 서버를 전송 후 결과 메시지 받기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결과 메시지 출력 및 남은 기회 업데이트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정답을 맞추면 게임 종료</a:t>
            </a:r>
            <a:r>
              <a:rPr lang="en-US" altLang="ko-KR" dirty="0"/>
              <a:t>, </a:t>
            </a:r>
            <a:r>
              <a:rPr lang="ko-KR" altLang="en-US" dirty="0"/>
              <a:t>틀리면 다시 반복</a:t>
            </a:r>
            <a:r>
              <a:rPr lang="en-US" altLang="ko-KR" dirty="0"/>
              <a:t>, </a:t>
            </a:r>
            <a:r>
              <a:rPr lang="ko-KR" altLang="en-US" dirty="0"/>
              <a:t>남은 기회를 업데이트 및 출력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게임 종료되면 소켓을 닫고 프로그램 종료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9066B7-7A7F-4098-8AF1-422D22BB720E}"/>
              </a:ext>
            </a:extLst>
          </p:cNvPr>
          <p:cNvSpPr/>
          <p:nvPr/>
        </p:nvSpPr>
        <p:spPr>
          <a:xfrm>
            <a:off x="2556222" y="711815"/>
            <a:ext cx="70795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Server</a:t>
            </a:r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코드 동작 순서</a:t>
            </a:r>
            <a:endParaRPr lang="en-US" altLang="ko-K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666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D069D72-2D84-498B-AD7F-73336DEC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시연</a:t>
            </a:r>
          </a:p>
        </p:txBody>
      </p:sp>
      <p:pic>
        <p:nvPicPr>
          <p:cNvPr id="7" name="시연영상">
            <a:hlinkClick r:id="" action="ppaction://media"/>
            <a:extLst>
              <a:ext uri="{FF2B5EF4-FFF2-40B4-BE49-F238E27FC236}">
                <a16:creationId xmlns:a16="http://schemas.microsoft.com/office/drawing/2014/main" id="{91E3FA8C-6080-4F7A-8F93-C0B85602244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8478" y="1704975"/>
            <a:ext cx="4586922" cy="4971454"/>
          </a:xfrm>
        </p:spPr>
      </p:pic>
      <p:pic>
        <p:nvPicPr>
          <p:cNvPr id="8" name="시연실패영상">
            <a:hlinkClick r:id="" action="ppaction://media"/>
            <a:extLst>
              <a:ext uri="{FF2B5EF4-FFF2-40B4-BE49-F238E27FC236}">
                <a16:creationId xmlns:a16="http://schemas.microsoft.com/office/drawing/2014/main" id="{D7488F10-F333-4C20-8B12-092CD882F588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6602" y="1703259"/>
            <a:ext cx="4586921" cy="4971454"/>
          </a:xfr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4088BF8-80C2-4380-AE45-4D6B21289465}"/>
              </a:ext>
            </a:extLst>
          </p:cNvPr>
          <p:cNvSpPr/>
          <p:nvPr/>
        </p:nvSpPr>
        <p:spPr>
          <a:xfrm>
            <a:off x="-162788" y="1334541"/>
            <a:ext cx="594945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성공</a:t>
            </a:r>
            <a:endParaRPr lang="en-US" altLang="ko-K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EB79B-A77A-4B39-90CA-C7037766E101}"/>
              </a:ext>
            </a:extLst>
          </p:cNvPr>
          <p:cNvSpPr/>
          <p:nvPr/>
        </p:nvSpPr>
        <p:spPr>
          <a:xfrm>
            <a:off x="6242546" y="1334541"/>
            <a:ext cx="594945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실패</a:t>
            </a:r>
            <a:endParaRPr lang="en-US" altLang="ko-KR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709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E7093-332E-435B-B03D-58D1BBCC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 시연</a:t>
            </a:r>
          </a:p>
        </p:txBody>
      </p:sp>
      <p:pic>
        <p:nvPicPr>
          <p:cNvPr id="5" name="LED 시연영상">
            <a:hlinkClick r:id="" action="ppaction://media"/>
            <a:extLst>
              <a:ext uri="{FF2B5EF4-FFF2-40B4-BE49-F238E27FC236}">
                <a16:creationId xmlns:a16="http://schemas.microsoft.com/office/drawing/2014/main" id="{C8E5742D-E10C-4064-B328-C7172055887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9217" y="1288178"/>
            <a:ext cx="2787503" cy="495454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AEBDD7-734C-48B5-96DD-22CD3EE3B3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가 작동하는 것을 확인하며 </a:t>
            </a:r>
            <a:r>
              <a:rPr lang="en-US" altLang="ko-KR" dirty="0"/>
              <a:t>Ball</a:t>
            </a:r>
            <a:r>
              <a:rPr lang="ko-KR" altLang="en-US" dirty="0"/>
              <a:t>과 </a:t>
            </a:r>
            <a:r>
              <a:rPr lang="en-US" altLang="ko-KR" dirty="0"/>
              <a:t>Strike</a:t>
            </a:r>
            <a:r>
              <a:rPr lang="ko-KR" altLang="en-US" dirty="0"/>
              <a:t>에 따라 켜지는 </a:t>
            </a:r>
            <a:r>
              <a:rPr lang="en-US" altLang="ko-KR" dirty="0"/>
              <a:t>LED</a:t>
            </a:r>
            <a:r>
              <a:rPr lang="ko-KR" altLang="en-US" dirty="0"/>
              <a:t>의 위치를 통해 좀 더 직관적으로 확인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성공시</a:t>
            </a:r>
            <a:r>
              <a:rPr lang="ko-KR" altLang="en-US" dirty="0"/>
              <a:t> 모든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깜빡임으로서</a:t>
            </a:r>
            <a:r>
              <a:rPr lang="ko-KR" altLang="en-US" dirty="0"/>
              <a:t> 성공하는 느낌을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21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8E3B2-8BD1-499B-B726-9EF422E5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발생한 오류들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BAA433-130C-4210-B5FB-0D769F38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처음 </a:t>
            </a:r>
            <a:r>
              <a:rPr lang="en-US" altLang="ko-KR" sz="1600" dirty="0"/>
              <a:t>Client</a:t>
            </a:r>
            <a:r>
              <a:rPr lang="ko-KR" altLang="en-US" sz="1600" dirty="0"/>
              <a:t>와 </a:t>
            </a:r>
            <a:r>
              <a:rPr lang="en-US" altLang="ko-KR" sz="1600" dirty="0"/>
              <a:t>Server</a:t>
            </a:r>
            <a:r>
              <a:rPr lang="ko-KR" altLang="en-US" sz="1600" dirty="0"/>
              <a:t>는 </a:t>
            </a:r>
            <a:r>
              <a:rPr lang="en-US" altLang="ko-KR" sz="1600" dirty="0"/>
              <a:t>C</a:t>
            </a:r>
            <a:r>
              <a:rPr lang="ko-KR" altLang="en-US" sz="1600" dirty="0"/>
              <a:t>언어로 </a:t>
            </a:r>
            <a:r>
              <a:rPr lang="en-US" altLang="ko-KR" sz="1600" dirty="0"/>
              <a:t>LED</a:t>
            </a:r>
            <a:r>
              <a:rPr lang="ko-KR" altLang="en-US" sz="1600" dirty="0"/>
              <a:t>는 </a:t>
            </a:r>
            <a:r>
              <a:rPr lang="en-US" altLang="ko-KR" sz="1600" dirty="0"/>
              <a:t>Python</a:t>
            </a:r>
            <a:r>
              <a:rPr lang="ko-KR" altLang="en-US" sz="1600" dirty="0"/>
              <a:t>으로 해 총 </a:t>
            </a:r>
            <a:r>
              <a:rPr lang="en-US" altLang="ko-KR" sz="1600" dirty="0"/>
              <a:t>3</a:t>
            </a:r>
            <a:r>
              <a:rPr lang="ko-KR" altLang="en-US" sz="1600" dirty="0"/>
              <a:t>개의 코드를 동시에 실행해 작동하려 했으나</a:t>
            </a:r>
            <a:r>
              <a:rPr lang="en-US" altLang="ko-KR" sz="1600" dirty="0"/>
              <a:t>, </a:t>
            </a:r>
            <a:r>
              <a:rPr lang="ko-KR" altLang="en-US" sz="1600" dirty="0"/>
              <a:t>게임은 정상작동이 되나 </a:t>
            </a:r>
            <a:r>
              <a:rPr lang="en-US" altLang="ko-KR" sz="1600" dirty="0"/>
              <a:t>Python</a:t>
            </a:r>
            <a:r>
              <a:rPr lang="ko-KR" altLang="en-US" sz="1600" dirty="0"/>
              <a:t>으로 만든 </a:t>
            </a:r>
            <a:r>
              <a:rPr lang="en-US" altLang="ko-KR" sz="1600" dirty="0"/>
              <a:t>LED </a:t>
            </a:r>
            <a:r>
              <a:rPr lang="ko-KR" altLang="en-US" sz="1600" dirty="0"/>
              <a:t>작동 코드는 계속 작동이 되지 않았다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200" dirty="0"/>
              <a:t>-</a:t>
            </a:r>
            <a:r>
              <a:rPr lang="ko-KR" altLang="en-US" sz="1200" dirty="0"/>
              <a:t>이를 위해 </a:t>
            </a:r>
            <a:r>
              <a:rPr lang="en-US" altLang="ko-KR" sz="1200" dirty="0"/>
              <a:t>Raspberry</a:t>
            </a:r>
            <a:r>
              <a:rPr lang="ko-KR" altLang="en-US" sz="1200" dirty="0"/>
              <a:t>에서 </a:t>
            </a:r>
            <a:r>
              <a:rPr lang="en-US" altLang="ko-KR" sz="1200" dirty="0"/>
              <a:t>GPIO</a:t>
            </a:r>
            <a:r>
              <a:rPr lang="ko-KR" altLang="en-US" sz="1200" dirty="0"/>
              <a:t>를 쉽게 사용 할 수 있는</a:t>
            </a:r>
            <a:r>
              <a:rPr lang="en-US" altLang="ko-KR" sz="1200" dirty="0" err="1"/>
              <a:t>wiringPi.h</a:t>
            </a:r>
            <a:r>
              <a:rPr lang="en-US" altLang="ko-KR" sz="1200" dirty="0"/>
              <a:t> </a:t>
            </a:r>
            <a:r>
              <a:rPr lang="ko-KR" altLang="en-US" sz="1200" dirty="0"/>
              <a:t>를 설치해 보는 등 여러 방안을 시도했지만 결국 되지 않아 </a:t>
            </a:r>
            <a:r>
              <a:rPr lang="en-US" altLang="ko-KR" sz="1200" dirty="0"/>
              <a:t>Client</a:t>
            </a:r>
            <a:r>
              <a:rPr lang="ko-KR" altLang="en-US" sz="1200" dirty="0"/>
              <a:t>와 </a:t>
            </a:r>
            <a:r>
              <a:rPr lang="en-US" altLang="ko-KR" sz="1200" dirty="0"/>
              <a:t>Server</a:t>
            </a:r>
            <a:r>
              <a:rPr lang="ko-KR" altLang="en-US" sz="1200" dirty="0"/>
              <a:t>을 </a:t>
            </a:r>
            <a:r>
              <a:rPr lang="en-US" altLang="ko-KR" sz="1200" dirty="0"/>
              <a:t>Python</a:t>
            </a:r>
            <a:r>
              <a:rPr lang="ko-KR" altLang="en-US" sz="1200" dirty="0"/>
              <a:t>으로 작성해 </a:t>
            </a:r>
            <a:r>
              <a:rPr lang="en-US" altLang="ko-KR" sz="1200" dirty="0"/>
              <a:t>Server</a:t>
            </a:r>
            <a:r>
              <a:rPr lang="ko-KR" altLang="en-US" sz="1200" dirty="0"/>
              <a:t>안에 </a:t>
            </a:r>
            <a:r>
              <a:rPr lang="en-US" altLang="ko-KR" sz="1200" dirty="0"/>
              <a:t>LED </a:t>
            </a:r>
            <a:r>
              <a:rPr lang="ko-KR" altLang="en-US" sz="1200" dirty="0"/>
              <a:t>제어 코드를 넣는 방법으로 해결했다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2. Strike</a:t>
            </a:r>
            <a:r>
              <a:rPr lang="ko-KR" altLang="en-US" sz="1600" dirty="0"/>
              <a:t>와 </a:t>
            </a:r>
            <a:r>
              <a:rPr lang="en-US" altLang="ko-KR" sz="1600" dirty="0"/>
              <a:t>Ball</a:t>
            </a:r>
            <a:r>
              <a:rPr lang="ko-KR" altLang="en-US" sz="1600" dirty="0"/>
              <a:t>의 출력이 입력에 비해 한차례 더 늦게 나오는 에러가 발생했다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200" dirty="0"/>
              <a:t>-</a:t>
            </a:r>
            <a:r>
              <a:rPr lang="ko-KR" altLang="en-US" sz="1200" dirty="0"/>
              <a:t>클라이언트 측에서 숫자를 입력하고 서버를 판단하는데 클라이언트에서 입력한 숫자를 서버에서 처리하기까지 시간이 걸리기 때문에 결과값이 한차례 늦게 나오는 것이었다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문제는 클라이언트에서 숫자를 입력하고 결과가 나올 때까지 대기하는 </a:t>
            </a:r>
            <a:r>
              <a:rPr lang="en-US" altLang="ko-KR" sz="1200" dirty="0"/>
              <a:t>read()</a:t>
            </a:r>
            <a:r>
              <a:rPr lang="ko-KR" altLang="en-US" sz="1200" dirty="0"/>
              <a:t>함수를 호출해 해당 소켓에서 데이터가 수신될 때까지 대기함으로써 이 문제를 해결한다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39CA70-B5A5-4EC1-8AB5-C94538F7D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8" y="3655401"/>
            <a:ext cx="2165713" cy="5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2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CD3E8-7F27-4F76-90E8-35870B11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 알고 싶은 점 및 느낀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F4578-49FD-49A6-9D82-1931422A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추가로  </a:t>
            </a:r>
            <a:r>
              <a:rPr lang="en-US" altLang="ko-KR" dirty="0"/>
              <a:t>Switch</a:t>
            </a:r>
            <a:r>
              <a:rPr lang="ko-KR" altLang="en-US" dirty="0"/>
              <a:t>를 사용함으로써 </a:t>
            </a:r>
            <a:r>
              <a:rPr lang="en-US" altLang="ko-KR" dirty="0"/>
              <a:t>Switch</a:t>
            </a:r>
            <a:r>
              <a:rPr lang="ko-KR" altLang="en-US" dirty="0"/>
              <a:t>를 누를 때마다 남은 기회 </a:t>
            </a:r>
            <a:r>
              <a:rPr lang="en-US" altLang="ko-KR" dirty="0"/>
              <a:t>(Remain Coins)</a:t>
            </a:r>
            <a:r>
              <a:rPr lang="ko-KR" altLang="en-US" dirty="0"/>
              <a:t>가 출력이 되는 코드를 더 짜고 싶었다</a:t>
            </a:r>
            <a:r>
              <a:rPr lang="en-US" altLang="ko-KR" dirty="0"/>
              <a:t>. </a:t>
            </a:r>
            <a:r>
              <a:rPr lang="ko-KR" altLang="en-US" dirty="0"/>
              <a:t>그러나 코드를 만들어도 스위치는 무응답이었고 시간이 많지 않아 결국 </a:t>
            </a:r>
            <a:r>
              <a:rPr lang="en-US" altLang="ko-KR" dirty="0"/>
              <a:t>Switch </a:t>
            </a:r>
            <a:r>
              <a:rPr lang="ko-KR" altLang="en-US" dirty="0"/>
              <a:t>사용을 멈출 수 밖에 없었다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소켓 통신 프로그래밍을 직접 짜며 더 알찬 </a:t>
            </a:r>
            <a:r>
              <a:rPr lang="en-US" altLang="ko-KR" dirty="0"/>
              <a:t>TCP/IP </a:t>
            </a:r>
            <a:r>
              <a:rPr lang="ko-KR" altLang="en-US" dirty="0"/>
              <a:t>수업을 진행하고 </a:t>
            </a:r>
            <a:r>
              <a:rPr lang="ko-KR" altLang="en-US" dirty="0" err="1"/>
              <a:t>이해한것</a:t>
            </a:r>
            <a:r>
              <a:rPr lang="ko-KR" altLang="en-US" dirty="0"/>
              <a:t> 같다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25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BAC17-1775-4992-9088-9112DF3E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497F92-B4F1-469E-8F3F-3E8CC01DA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ko-KR" altLang="en-US" sz="2400" dirty="0"/>
              <a:t>개요</a:t>
            </a:r>
            <a:endParaRPr lang="en-US" altLang="ko-KR" sz="2400" dirty="0"/>
          </a:p>
          <a:p>
            <a:pPr marL="514350" indent="-514350">
              <a:buAutoNum type="arabicPeriod"/>
            </a:pPr>
            <a:r>
              <a:rPr lang="ko-KR" altLang="en-US" sz="2400" dirty="0"/>
              <a:t>동기</a:t>
            </a:r>
            <a:endParaRPr lang="en-US" altLang="ko-KR" sz="2400" dirty="0"/>
          </a:p>
          <a:p>
            <a:pPr marL="514350" indent="-514350">
              <a:buAutoNum type="arabicPeriod"/>
            </a:pPr>
            <a:r>
              <a:rPr lang="ko-KR" altLang="en-US" sz="2400" dirty="0"/>
              <a:t>코드 설명</a:t>
            </a:r>
            <a:endParaRPr lang="en-US" altLang="ko-KR" sz="2400" dirty="0"/>
          </a:p>
          <a:p>
            <a:pPr marL="514350" indent="-514350">
              <a:buAutoNum type="arabicPeriod"/>
            </a:pPr>
            <a:r>
              <a:rPr lang="ko-KR" altLang="en-US" sz="2400" dirty="0"/>
              <a:t>동작시연</a:t>
            </a:r>
            <a:endParaRPr lang="en-US" altLang="ko-KR" sz="2400" dirty="0"/>
          </a:p>
          <a:p>
            <a:pPr marL="514350" indent="-514350">
              <a:buAutoNum type="arabicPeriod"/>
            </a:pPr>
            <a:r>
              <a:rPr lang="ko-KR" altLang="en-US" sz="2400" dirty="0"/>
              <a:t>발생한 오류들</a:t>
            </a:r>
            <a:endParaRPr lang="en-US" altLang="ko-KR" sz="2400" dirty="0"/>
          </a:p>
          <a:p>
            <a:pPr marL="514350" indent="-514350">
              <a:buAutoNum type="arabicPeriod"/>
            </a:pPr>
            <a:r>
              <a:rPr lang="ko-KR" altLang="en-US" sz="2400" dirty="0"/>
              <a:t>더 알고 싶은 점 및 느낀 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45115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03,790 Thank You Images, Stock Photos &amp; Vectors | Shutterstock">
            <a:extLst>
              <a:ext uri="{FF2B5EF4-FFF2-40B4-BE49-F238E27FC236}">
                <a16:creationId xmlns:a16="http://schemas.microsoft.com/office/drawing/2014/main" id="{225596C1-232A-4B33-92F8-B43A20CFA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6" b="6066"/>
          <a:stretch/>
        </p:blipFill>
        <p:spPr bwMode="auto">
          <a:xfrm>
            <a:off x="320689" y="631271"/>
            <a:ext cx="11556000" cy="5256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80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9989B-0A8F-46DA-B7DF-B1C1C5E5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239E66-3272-4D4B-8D1D-25BB0F49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TCP/IP,(Internet Protocol Suite)</a:t>
            </a:r>
            <a:r>
              <a:rPr lang="ko-KR" altLang="en-US" dirty="0"/>
              <a:t>은 인터넷과 유사한 컴퓨터 네트워크 사이에서 정보를 주고받는데 이용하는 통신 프로토콜이다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 프로토콜로는 </a:t>
            </a:r>
            <a:r>
              <a:rPr lang="ko-KR" altLang="en-US" dirty="0" err="1"/>
              <a:t>전송제어프로토콜</a:t>
            </a:r>
            <a:r>
              <a:rPr lang="en-US" altLang="ko-KR" dirty="0"/>
              <a:t>(TCP)</a:t>
            </a:r>
            <a:r>
              <a:rPr lang="ko-KR" altLang="en-US" dirty="0"/>
              <a:t>와 인터넷 프로토콜</a:t>
            </a:r>
            <a:r>
              <a:rPr lang="en-US" altLang="ko-KR" dirty="0"/>
              <a:t>(IP)</a:t>
            </a:r>
            <a:r>
              <a:rPr lang="ko-KR" altLang="en-US" dirty="0"/>
              <a:t>로 이루어져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TCP</a:t>
            </a:r>
            <a:r>
              <a:rPr lang="ko-KR" altLang="en-US" dirty="0"/>
              <a:t>는 한 기기에서 다른 기기로 데이터 전송을</a:t>
            </a:r>
            <a:r>
              <a:rPr lang="en-US" altLang="ko-KR" dirty="0"/>
              <a:t>, IP</a:t>
            </a:r>
            <a:r>
              <a:rPr lang="ko-KR" altLang="en-US" dirty="0"/>
              <a:t>는 데이터 조각을 최대한 빨리 대상 </a:t>
            </a:r>
            <a:r>
              <a:rPr lang="en-US" altLang="ko-KR" dirty="0"/>
              <a:t>IP</a:t>
            </a:r>
            <a:r>
              <a:rPr lang="ko-KR" altLang="en-US" dirty="0"/>
              <a:t>주소로 보내는 역할을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0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686AA-B3F7-4636-952F-068EEFC4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661CF4-7D57-4685-BB87-11C890430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지금까지 수업들을 통해 다양한 </a:t>
            </a:r>
            <a:r>
              <a:rPr lang="en-US" altLang="ko-KR" dirty="0"/>
              <a:t>TCP/IP </a:t>
            </a:r>
            <a:r>
              <a:rPr lang="ko-KR" altLang="en-US" dirty="0"/>
              <a:t>개념들과 서버 구축 및 필수함수 들인 </a:t>
            </a:r>
            <a:r>
              <a:rPr lang="en-US" altLang="ko-KR" dirty="0"/>
              <a:t>socket(), bind(), listen() </a:t>
            </a:r>
            <a:r>
              <a:rPr lang="ko-KR" altLang="en-US" dirty="0"/>
              <a:t>등을 배우며 소켓 통신을 배웠다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Thread </a:t>
            </a:r>
            <a:r>
              <a:rPr lang="ko-KR" altLang="en-US" dirty="0"/>
              <a:t>코드를 기반으로 나만의 </a:t>
            </a:r>
            <a:r>
              <a:rPr lang="en-US" altLang="ko-KR" dirty="0"/>
              <a:t>Server </a:t>
            </a:r>
            <a:r>
              <a:rPr lang="ko-KR" altLang="en-US" dirty="0"/>
              <a:t>코드와 </a:t>
            </a:r>
            <a:r>
              <a:rPr lang="en-US" altLang="ko-KR" dirty="0"/>
              <a:t>Client </a:t>
            </a:r>
            <a:r>
              <a:rPr lang="ko-KR" altLang="en-US" dirty="0"/>
              <a:t>코드를 만들어 둘 사이의 통신을 하며 작동하는 프로그램을 만들고자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시간이 짧은 관계로 복잡하지는 않지만 눈에 잘 띄며 쉽게 할 수 있는 숫자 야구게임을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20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79212-AAF2-47BC-8D92-DA5F45BC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5BCC4-0F7F-4065-9692-BA4B35173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 Thread </a:t>
            </a:r>
            <a:r>
              <a:rPr lang="ko-KR" altLang="en-US" dirty="0"/>
              <a:t>기반의 </a:t>
            </a:r>
            <a:r>
              <a:rPr lang="en-US" altLang="ko-KR" dirty="0" err="1"/>
              <a:t>Chat_Client</a:t>
            </a:r>
            <a:r>
              <a:rPr lang="ko-KR" altLang="en-US" dirty="0"/>
              <a:t>와 </a:t>
            </a:r>
            <a:r>
              <a:rPr lang="en-US" altLang="ko-KR" dirty="0" err="1"/>
              <a:t>Chat_serve</a:t>
            </a:r>
            <a:r>
              <a:rPr lang="ko-KR" altLang="en-US" dirty="0"/>
              <a:t>를 개조하여 두가지의 코드를 만들고자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라즈베리파이</a:t>
            </a:r>
            <a:r>
              <a:rPr lang="ko-KR" altLang="en-US" dirty="0"/>
              <a:t> 보드의 </a:t>
            </a:r>
            <a:r>
              <a:rPr lang="en-US" altLang="ko-KR" dirty="0"/>
              <a:t>LED</a:t>
            </a:r>
            <a:r>
              <a:rPr lang="ko-KR" altLang="en-US" dirty="0"/>
              <a:t>를 활용하고자 </a:t>
            </a:r>
            <a:r>
              <a:rPr lang="en-US" altLang="ko-KR" dirty="0"/>
              <a:t>c</a:t>
            </a:r>
            <a:r>
              <a:rPr lang="ko-KR" altLang="en-US" dirty="0"/>
              <a:t>언어 기반이 아닌 파이썬 기반의 코드를 만들게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558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840F0-762F-46B7-8DF1-5F93639EE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1625" y="1895912"/>
            <a:ext cx="6210649" cy="4483915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Run_client</a:t>
            </a:r>
            <a:r>
              <a:rPr lang="en-US" altLang="ko-KR" sz="1800" dirty="0"/>
              <a:t> </a:t>
            </a:r>
            <a:r>
              <a:rPr lang="ko-KR" altLang="en-US" sz="1800" dirty="0"/>
              <a:t>함수는 클라이언트의 메인 로직을 처리한다</a:t>
            </a:r>
            <a:r>
              <a:rPr lang="en-US" altLang="ko-KR" sz="1800" dirty="0"/>
              <a:t>.</a:t>
            </a:r>
          </a:p>
          <a:p>
            <a:pPr lvl="1">
              <a:buFontTx/>
              <a:buChar char="-"/>
            </a:pPr>
            <a:r>
              <a:rPr lang="ko-KR" altLang="en-US" sz="1400" dirty="0"/>
              <a:t>서버의 호스트와 포트 설정</a:t>
            </a:r>
            <a:endParaRPr lang="en-US" altLang="ko-KR" sz="1400" dirty="0"/>
          </a:p>
          <a:p>
            <a:pPr lvl="1">
              <a:buFontTx/>
              <a:buChar char="-"/>
            </a:pPr>
            <a:r>
              <a:rPr lang="ko-KR" altLang="en-US" sz="1400" dirty="0"/>
              <a:t>소켓 객체 생성 및 서버 연결</a:t>
            </a:r>
            <a:endParaRPr lang="en-US" altLang="ko-KR" sz="1400" dirty="0"/>
          </a:p>
          <a:p>
            <a:pPr lvl="1">
              <a:buFontTx/>
              <a:buChar char="-"/>
            </a:pPr>
            <a:r>
              <a:rPr lang="ko-KR" altLang="en-US" sz="1400" dirty="0"/>
              <a:t>서버에서 받은 메시지 출력</a:t>
            </a:r>
            <a:endParaRPr lang="en-US" altLang="ko-KR" sz="1400" dirty="0"/>
          </a:p>
          <a:p>
            <a:pPr lvl="1">
              <a:buFontTx/>
              <a:buChar char="-"/>
            </a:pPr>
            <a:r>
              <a:rPr lang="ko-KR" altLang="en-US" sz="1400" dirty="0"/>
              <a:t>남은 기회</a:t>
            </a:r>
            <a:r>
              <a:rPr lang="en-US" altLang="ko-KR" sz="1400" dirty="0"/>
              <a:t>(Remain Coins)</a:t>
            </a:r>
            <a:r>
              <a:rPr lang="ko-KR" altLang="en-US" sz="1400" dirty="0"/>
              <a:t>를 추적하여 사용자로부터 입력 받아 서버에 전송</a:t>
            </a:r>
            <a:endParaRPr lang="en-US" altLang="ko-KR" sz="1400" dirty="0"/>
          </a:p>
          <a:p>
            <a:pPr lvl="1">
              <a:buFontTx/>
              <a:buChar char="-"/>
            </a:pPr>
            <a:r>
              <a:rPr lang="ko-KR" altLang="en-US" sz="1400" dirty="0"/>
              <a:t>서버로부터의 메시지 출력 및 남은 기회 업데이트</a:t>
            </a:r>
            <a:endParaRPr lang="en-US" altLang="ko-KR" sz="1400" dirty="0"/>
          </a:p>
          <a:p>
            <a:pPr lvl="1">
              <a:buFontTx/>
              <a:buChar char="-"/>
            </a:pPr>
            <a:r>
              <a:rPr lang="ko-KR" altLang="en-US" sz="1400" dirty="0"/>
              <a:t>게임을 완료하거나 남은 기회가 없으면 소켓 닫기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D80991-AC0C-49E9-ADEA-259C8A1B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" y="102838"/>
            <a:ext cx="5444455" cy="60636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473CDC-9C98-448E-9DFC-0854810BF18F}"/>
              </a:ext>
            </a:extLst>
          </p:cNvPr>
          <p:cNvSpPr/>
          <p:nvPr/>
        </p:nvSpPr>
        <p:spPr>
          <a:xfrm>
            <a:off x="6096000" y="576472"/>
            <a:ext cx="4083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Client Code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E62D30-04F6-4058-A57F-EE1E3014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5" y="6141024"/>
            <a:ext cx="2929715" cy="7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83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FAE293-1790-456A-99A3-FC5EF9943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altLang="ko-KR" dirty="0"/>
              <a:t>‘</a:t>
            </a:r>
            <a:r>
              <a:rPr lang="en-US" altLang="ko-KR" dirty="0" err="1"/>
              <a:t>run_client</a:t>
            </a:r>
            <a:r>
              <a:rPr lang="en-US" altLang="ko-KR" dirty="0"/>
              <a:t>()’ </a:t>
            </a:r>
            <a:r>
              <a:rPr lang="ko-KR" altLang="en-US" dirty="0"/>
              <a:t>함수를 호출해 게임을 시작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서버와의 연결 설정 및 소켓통신 시작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받은 환영 </a:t>
            </a:r>
            <a:r>
              <a:rPr lang="ko-KR" altLang="en-US" dirty="0" err="1"/>
              <a:t>메세지</a:t>
            </a:r>
            <a:r>
              <a:rPr lang="ko-KR" altLang="en-US" dirty="0"/>
              <a:t> 출력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남은 기회가 있는 동안 사용자로부터 숫자 입력 및 서버를 전송 후 결과 메시지 받기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결과 메시지 출력 및 남은 기회 업데이트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정답을 맞추면 게임 종료</a:t>
            </a:r>
            <a:r>
              <a:rPr lang="en-US" altLang="ko-KR" dirty="0"/>
              <a:t>, </a:t>
            </a:r>
            <a:r>
              <a:rPr lang="ko-KR" altLang="en-US" dirty="0"/>
              <a:t>틀리면 다시 반복</a:t>
            </a:r>
            <a:r>
              <a:rPr lang="en-US" altLang="ko-KR" dirty="0"/>
              <a:t>, </a:t>
            </a:r>
            <a:r>
              <a:rPr lang="ko-KR" altLang="en-US" dirty="0"/>
              <a:t>남은 기회를 업데이트 및 출력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게임 종료되면 소켓을 닫고 프로그램 종료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9066B7-7A7F-4098-8AF1-422D22BB720E}"/>
              </a:ext>
            </a:extLst>
          </p:cNvPr>
          <p:cNvSpPr/>
          <p:nvPr/>
        </p:nvSpPr>
        <p:spPr>
          <a:xfrm>
            <a:off x="2650189" y="711815"/>
            <a:ext cx="68916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Client </a:t>
            </a:r>
            <a:r>
              <a:rPr lang="ko-KR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코드 동작 순서</a:t>
            </a:r>
            <a:endParaRPr lang="en-US" altLang="ko-K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109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D8795C-C3C2-408E-9C9C-40854B91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25" y="213360"/>
            <a:ext cx="7457045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2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5D499-DA5B-435D-B875-070F52A7B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2015732"/>
            <a:ext cx="6330454" cy="3450613"/>
          </a:xfrm>
        </p:spPr>
        <p:txBody>
          <a:bodyPr/>
          <a:lstStyle/>
          <a:p>
            <a:r>
              <a:rPr lang="ko-KR" altLang="en-US" dirty="0"/>
              <a:t>라이브러리와 모듈을 </a:t>
            </a:r>
            <a:r>
              <a:rPr lang="en-US" altLang="ko-KR" dirty="0"/>
              <a:t>import</a:t>
            </a:r>
            <a:r>
              <a:rPr lang="ko-KR" altLang="en-US" dirty="0"/>
              <a:t>하고 </a:t>
            </a:r>
            <a:r>
              <a:rPr lang="en-US" altLang="ko-KR" dirty="0"/>
              <a:t>Raspberry Pi</a:t>
            </a:r>
            <a:r>
              <a:rPr lang="ko-KR" altLang="en-US" dirty="0"/>
              <a:t>의 </a:t>
            </a:r>
            <a:r>
              <a:rPr lang="en-US" altLang="ko-KR" dirty="0"/>
              <a:t>GPIO </a:t>
            </a:r>
            <a:r>
              <a:rPr lang="ko-KR" altLang="en-US" dirty="0"/>
              <a:t>핀들을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7847B1-D986-49A4-AFD1-D58DCDB87C4E}"/>
              </a:ext>
            </a:extLst>
          </p:cNvPr>
          <p:cNvSpPr/>
          <p:nvPr/>
        </p:nvSpPr>
        <p:spPr>
          <a:xfrm>
            <a:off x="3960448" y="635615"/>
            <a:ext cx="4271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Server Code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668415-55D7-482B-8D9E-489ADC3F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1833562"/>
            <a:ext cx="38671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36337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663</TotalTime>
  <Words>851</Words>
  <Application>Microsoft Office PowerPoint</Application>
  <PresentationFormat>와이드스크린</PresentationFormat>
  <Paragraphs>90</Paragraphs>
  <Slides>20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Gill Sans MT</vt:lpstr>
      <vt:lpstr>갤러리</vt:lpstr>
      <vt:lpstr>HRD 2차 프로젝트 TCP/IP 통신 탐구</vt:lpstr>
      <vt:lpstr>목차</vt:lpstr>
      <vt:lpstr>개요</vt:lpstr>
      <vt:lpstr>동기 및 목적</vt:lpstr>
      <vt:lpstr>코드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동작 시연</vt:lpstr>
      <vt:lpstr>동작 시연</vt:lpstr>
      <vt:lpstr>발생한 오류들</vt:lpstr>
      <vt:lpstr>더 알고 싶은 점 및 느낀 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발표</dc:title>
  <dc:creator>JS2-9</dc:creator>
  <cp:lastModifiedBy>JS2-9</cp:lastModifiedBy>
  <cp:revision>20</cp:revision>
  <dcterms:created xsi:type="dcterms:W3CDTF">2023-04-20T00:13:01Z</dcterms:created>
  <dcterms:modified xsi:type="dcterms:W3CDTF">2023-04-21T02:02:09Z</dcterms:modified>
</cp:coreProperties>
</file>